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2.svg" ContentType="image/svg+xml"/>
  <Override PartName="/ppt/media/image38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8" r:id="rId5"/>
    <p:sldId id="271" r:id="rId6"/>
    <p:sldId id="272" r:id="rId7"/>
    <p:sldId id="273" r:id="rId8"/>
    <p:sldId id="261" r:id="rId9"/>
    <p:sldId id="262" r:id="rId10"/>
    <p:sldId id="263" r:id="rId11"/>
    <p:sldId id="279" r:id="rId12"/>
    <p:sldId id="280" r:id="rId13"/>
    <p:sldId id="281" r:id="rId14"/>
    <p:sldId id="264" r:id="rId15"/>
    <p:sldId id="284" r:id="rId16"/>
    <p:sldId id="270" r:id="rId17"/>
  </p:sldIdLst>
  <p:sldSz cx="18288000" cy="10287000"/>
  <p:notesSz cx="6858000" cy="9144000"/>
  <p:embeddedFontLst>
    <p:embeddedFont>
      <p:font typeface="字由点字倔强黑" panose="00020600040101010101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96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3.xml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svg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9.png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4.svg"/><Relationship Id="rId11" Type="http://schemas.openxmlformats.org/officeDocument/2006/relationships/image" Target="../media/image13.png"/><Relationship Id="rId10" Type="http://schemas.openxmlformats.org/officeDocument/2006/relationships/image" Target="../media/image12.sv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50.png"/><Relationship Id="rId14" Type="http://schemas.microsoft.com/office/2007/relationships/media" Target="../media/media1.mp4"/><Relationship Id="rId13" Type="http://schemas.openxmlformats.org/officeDocument/2006/relationships/video" Target="../media/media1.mp4"/><Relationship Id="rId12" Type="http://schemas.openxmlformats.org/officeDocument/2006/relationships/image" Target="../media/image14.svg"/><Relationship Id="rId11" Type="http://schemas.openxmlformats.org/officeDocument/2006/relationships/image" Target="../media/image13.png"/><Relationship Id="rId10" Type="http://schemas.openxmlformats.org/officeDocument/2006/relationships/image" Target="../media/image12.sv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svg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14.svg"/><Relationship Id="rId23" Type="http://schemas.openxmlformats.org/officeDocument/2006/relationships/image" Target="../media/image13.png"/><Relationship Id="rId22" Type="http://schemas.openxmlformats.org/officeDocument/2006/relationships/tags" Target="../tags/tag12.xml"/><Relationship Id="rId21" Type="http://schemas.openxmlformats.org/officeDocument/2006/relationships/tags" Target="../tags/tag11.xml"/><Relationship Id="rId20" Type="http://schemas.openxmlformats.org/officeDocument/2006/relationships/tags" Target="../tags/tag10.xml"/><Relationship Id="rId2" Type="http://schemas.openxmlformats.org/officeDocument/2006/relationships/image" Target="../media/image4.svg"/><Relationship Id="rId19" Type="http://schemas.openxmlformats.org/officeDocument/2006/relationships/tags" Target="../tags/tag9.xml"/><Relationship Id="rId18" Type="http://schemas.openxmlformats.org/officeDocument/2006/relationships/tags" Target="../tags/tag8.xml"/><Relationship Id="rId17" Type="http://schemas.openxmlformats.org/officeDocument/2006/relationships/tags" Target="../tags/tag7.xml"/><Relationship Id="rId16" Type="http://schemas.openxmlformats.org/officeDocument/2006/relationships/tags" Target="../tags/tag6.xml"/><Relationship Id="rId15" Type="http://schemas.openxmlformats.org/officeDocument/2006/relationships/tags" Target="../tags/tag5.xml"/><Relationship Id="rId14" Type="http://schemas.openxmlformats.org/officeDocument/2006/relationships/tags" Target="../tags/tag4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image" Target="../media/image6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4.svg"/><Relationship Id="rId11" Type="http://schemas.openxmlformats.org/officeDocument/2006/relationships/image" Target="../media/image13.png"/><Relationship Id="rId10" Type="http://schemas.openxmlformats.org/officeDocument/2006/relationships/image" Target="../media/image12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5.png"/><Relationship Id="rId10" Type="http://schemas.openxmlformats.org/officeDocument/2006/relationships/image" Target="../media/image12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4.sv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2.sv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4.sv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12.sv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4.svg"/><Relationship Id="rId11" Type="http://schemas.openxmlformats.org/officeDocument/2006/relationships/image" Target="../media/image13.png"/><Relationship Id="rId10" Type="http://schemas.openxmlformats.org/officeDocument/2006/relationships/image" Target="../media/image12.sv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36353" y="3452425"/>
            <a:ext cx="13815294" cy="193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85"/>
              </a:lnSpc>
            </a:pPr>
            <a:r>
              <a:rPr lang="zh-CN" altLang="en-US" sz="1143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视频剪辑系统设计</a:t>
            </a:r>
            <a:endParaRPr lang="zh-CN" altLang="en-US" sz="1143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53098" y="5311702"/>
            <a:ext cx="7581804" cy="72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5"/>
              </a:lnSpc>
            </a:pPr>
            <a:r>
              <a:rPr lang="zh-CN" altLang="en-US" sz="3630" spc="1311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系统设计与</a:t>
            </a:r>
            <a:r>
              <a:rPr lang="zh-CN" altLang="en-US" sz="3630" spc="1311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开发</a:t>
            </a:r>
            <a:endParaRPr lang="zh-CN" altLang="en-US" sz="3630" spc="1311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7419887" y="7090341"/>
            <a:ext cx="3448225" cy="643007"/>
            <a:chOff x="0" y="0"/>
            <a:chExt cx="1020506" cy="1902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0506" cy="190299"/>
            </a:xfrm>
            <a:custGeom>
              <a:avLst/>
              <a:gdLst/>
              <a:ahLst/>
              <a:cxnLst/>
              <a:rect l="l" t="t" r="r" b="b"/>
              <a:pathLst>
                <a:path w="1020506" h="190299">
                  <a:moveTo>
                    <a:pt x="95149" y="0"/>
                  </a:moveTo>
                  <a:lnTo>
                    <a:pt x="925356" y="0"/>
                  </a:lnTo>
                  <a:cubicBezTo>
                    <a:pt x="977906" y="0"/>
                    <a:pt x="1020506" y="42600"/>
                    <a:pt x="1020506" y="95149"/>
                  </a:cubicBezTo>
                  <a:lnTo>
                    <a:pt x="1020506" y="95149"/>
                  </a:lnTo>
                  <a:cubicBezTo>
                    <a:pt x="1020506" y="120385"/>
                    <a:pt x="1010481" y="144586"/>
                    <a:pt x="992637" y="162430"/>
                  </a:cubicBezTo>
                  <a:cubicBezTo>
                    <a:pt x="974793" y="180274"/>
                    <a:pt x="950592" y="190299"/>
                    <a:pt x="925356" y="190299"/>
                  </a:cubicBezTo>
                  <a:lnTo>
                    <a:pt x="95149" y="190299"/>
                  </a:lnTo>
                  <a:cubicBezTo>
                    <a:pt x="69914" y="190299"/>
                    <a:pt x="45713" y="180274"/>
                    <a:pt x="27869" y="162430"/>
                  </a:cubicBezTo>
                  <a:cubicBezTo>
                    <a:pt x="10025" y="144586"/>
                    <a:pt x="0" y="120385"/>
                    <a:pt x="0" y="95149"/>
                  </a:cubicBezTo>
                  <a:lnTo>
                    <a:pt x="0" y="95149"/>
                  </a:lnTo>
                  <a:cubicBezTo>
                    <a:pt x="0" y="69914"/>
                    <a:pt x="10025" y="45713"/>
                    <a:pt x="27869" y="27869"/>
                  </a:cubicBezTo>
                  <a:cubicBezTo>
                    <a:pt x="45713" y="10025"/>
                    <a:pt x="69914" y="0"/>
                    <a:pt x="95149" y="0"/>
                  </a:cubicBezTo>
                  <a:close/>
                </a:path>
              </a:pathLst>
            </a:custGeom>
            <a:solidFill>
              <a:srgbClr val="4576B2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20506" cy="237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7726894" y="7198921"/>
            <a:ext cx="399763" cy="425846"/>
          </a:xfrm>
          <a:custGeom>
            <a:avLst/>
            <a:gdLst/>
            <a:ahLst/>
            <a:cxnLst/>
            <a:rect l="l" t="t" r="r" b="b"/>
            <a:pathLst>
              <a:path w="399763" h="425846">
                <a:moveTo>
                  <a:pt x="0" y="0"/>
                </a:moveTo>
                <a:lnTo>
                  <a:pt x="399763" y="0"/>
                </a:lnTo>
                <a:lnTo>
                  <a:pt x="399763" y="425847"/>
                </a:lnTo>
                <a:lnTo>
                  <a:pt x="0" y="4258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87811">
            <a:off x="-1393813" y="4905969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7076687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764306">
            <a:off x="-807913" y="6388149"/>
            <a:ext cx="6088532" cy="5393424"/>
          </a:xfrm>
          <a:custGeom>
            <a:avLst/>
            <a:gdLst/>
            <a:ahLst/>
            <a:cxnLst/>
            <a:rect l="l" t="t" r="r" b="b"/>
            <a:pathLst>
              <a:path w="6088532" h="5393424">
                <a:moveTo>
                  <a:pt x="0" y="0"/>
                </a:moveTo>
                <a:lnTo>
                  <a:pt x="6088532" y="0"/>
                </a:lnTo>
                <a:lnTo>
                  <a:pt x="6088532" y="5393424"/>
                </a:lnTo>
                <a:lnTo>
                  <a:pt x="0" y="5393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625018">
            <a:off x="14548305" y="-6100357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9"/>
                </a:lnTo>
                <a:lnTo>
                  <a:pt x="0" y="9982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410502" y="2177703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73927" y="8229600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077451">
            <a:off x="-935412" y="-1481982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472199" y="7780973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4578359" y="0"/>
                </a:moveTo>
                <a:lnTo>
                  <a:pt x="0" y="0"/>
                </a:lnTo>
                <a:lnTo>
                  <a:pt x="0" y="4114800"/>
                </a:lnTo>
                <a:lnTo>
                  <a:pt x="4578359" y="4114800"/>
                </a:lnTo>
                <a:lnTo>
                  <a:pt x="457835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327883" y="7165950"/>
            <a:ext cx="2281630" cy="44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0"/>
              </a:lnSpc>
            </a:pPr>
            <a:r>
              <a:rPr lang="zh-CN" altLang="en-US" sz="2490">
                <a:solidFill>
                  <a:srgbClr val="FFFFFF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周永星，张光</a:t>
            </a:r>
            <a:r>
              <a:rPr lang="zh-CN" altLang="en-US" sz="2490">
                <a:solidFill>
                  <a:srgbClr val="FFFFFF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磊</a:t>
            </a:r>
            <a:endParaRPr lang="zh-CN" altLang="en-US" sz="2490">
              <a:solidFill>
                <a:srgbClr val="FFFFFF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7530">
            <a:off x="223751" y="6031384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7630496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7173347">
            <a:off x="13787404" y="-6711129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8"/>
                </a:lnTo>
                <a:lnTo>
                  <a:pt x="0" y="9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9803" y="22686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672020">
            <a:off x="12763569" y="6769093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1" y="0"/>
                </a:lnTo>
                <a:lnTo>
                  <a:pt x="5924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1932" y="-628289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38200" y="723900"/>
            <a:ext cx="11361420" cy="9695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代码审查和规范：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1.命名约定：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o使用有意义的命名，包括变量、函数、类、信号和槽。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o变量、函数名可以使用驼峰命名法（camelCase）或下划线命名法（snake_case）。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o类名通常以大写字母开头，如MyClass。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o信号和槽函数应以on_或特定动作方式命名，以区分它们，如clicked()信号对应的槽函数为onClicked()。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2</a:t>
            </a: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.代码格式：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o使用一致的缩进和格式，通常是4个空格或一个制表符。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o使用一致的大括号放置风格，例如，放在同一行或新行。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o使用空格来对齐代码，提高可读性。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3</a:t>
            </a: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.信号与槽机制：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o使用Qt的信号和槽机制来进行对象之间的通信。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o将信号与槽连接在类的构造函数中，以确保连接的生命周期与对象一致。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22518" y="5865466"/>
            <a:ext cx="80429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endParaRPr lang="en-US" sz="1600">
              <a:solidFill>
                <a:srgbClr val="1E1E1E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rcRect l="48485" t="5967" r="10606" b="66584"/>
          <a:stretch>
            <a:fillRect/>
          </a:stretch>
        </p:blipFill>
        <p:spPr>
          <a:xfrm>
            <a:off x="10210800" y="8115300"/>
            <a:ext cx="6172200" cy="1752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rcRect t="8094" b="58263"/>
          <a:stretch>
            <a:fillRect/>
          </a:stretch>
        </p:blipFill>
        <p:spPr>
          <a:xfrm>
            <a:off x="12344400" y="190500"/>
            <a:ext cx="2400300" cy="32302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44400" y="3344545"/>
            <a:ext cx="3836670" cy="47358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7530">
            <a:off x="223751" y="6031384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7630496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7173347">
            <a:off x="13787404" y="-6711129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8"/>
                </a:lnTo>
                <a:lnTo>
                  <a:pt x="0" y="9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9803" y="22686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672020">
            <a:off x="12763569" y="6769093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1" y="0"/>
                </a:lnTo>
                <a:lnTo>
                  <a:pt x="5924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1932" y="-628289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38200" y="723900"/>
            <a:ext cx="10747375" cy="90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代码审查和规范：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1.代码审查流程：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o不能直接提交代码，需要创建合并请求，并把合入请求分配给另一个同事。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o其他同事如果发现有问题，填写评论后给回提出合入请求的同事。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o问题都解决后分配给有合入权限的同事。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o最终提交的代码必须通过服务器的编译，并且执行测试没有发现错误和警告。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2.代码审查内容：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o异常处理：检查是否适当地使用了异常处理机制来处理错误和异常情况。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o注释与文档：检查注释是否清晰、准确，是否提供了足够的文档来支持代码的理解和维护。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22518" y="5865466"/>
            <a:ext cx="80429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endParaRPr lang="en-US" sz="1600">
              <a:solidFill>
                <a:srgbClr val="1E1E1E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7530">
            <a:off x="223751" y="6031384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7630496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7173347">
            <a:off x="13787404" y="-6711129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8"/>
                </a:lnTo>
                <a:lnTo>
                  <a:pt x="0" y="9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9803" y="22686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672020">
            <a:off x="12723564" y="6776078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1" y="0"/>
                </a:lnTo>
                <a:lnTo>
                  <a:pt x="5924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1932" y="-628289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38200" y="723900"/>
            <a:ext cx="10747375" cy="258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异常</a:t>
            </a: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处理：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图片播放不连续，速度相当</a:t>
            </a:r>
            <a:r>
              <a:rPr lang="zh-CN" altLang="en-US" sz="2800" b="1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慢</a:t>
            </a: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endParaRPr lang="zh-CN" altLang="en-US" sz="2800" b="1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22518" y="5865466"/>
            <a:ext cx="80429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endParaRPr lang="en-US" sz="1600">
              <a:solidFill>
                <a:srgbClr val="1E1E1E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419100"/>
            <a:ext cx="5015865" cy="2789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0" y="395605"/>
            <a:ext cx="4979035" cy="28130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600" y="4152900"/>
            <a:ext cx="6096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播放速度慢与我们</a:t>
            </a:r>
            <a:r>
              <a:rPr lang="zh-CN" altLang="en-US"/>
              <a:t>的性能发送信号</a:t>
            </a:r>
            <a:r>
              <a:rPr lang="zh-CN" altLang="en-US"/>
              <a:t>有关</a:t>
            </a:r>
            <a:endParaRPr lang="zh-CN" altLang="en-US"/>
          </a:p>
          <a:p>
            <a:r>
              <a:rPr lang="zh-CN" altLang="en-US"/>
              <a:t>信号发送的速度应该是相当快的，读取速度快于播放</a:t>
            </a:r>
            <a:r>
              <a:rPr lang="zh-CN" altLang="en-US"/>
              <a:t>速度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弄一个</a:t>
            </a:r>
            <a:r>
              <a:rPr lang="en-US" altLang="zh-CN"/>
              <a:t>msleep</a:t>
            </a:r>
            <a:r>
              <a:rPr lang="zh-CN" altLang="en-US"/>
              <a:t>（</a:t>
            </a:r>
            <a:r>
              <a:rPr lang="en-US" altLang="zh-CN"/>
              <a:t>40</a:t>
            </a:r>
            <a:r>
              <a:rPr lang="zh-CN" altLang="en-US"/>
              <a:t>）每四十</a:t>
            </a:r>
            <a:r>
              <a:rPr lang="zh-CN" altLang="en-US"/>
              <a:t>毫秒刷一次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对象被销毁后，性能还在</a:t>
            </a:r>
            <a:r>
              <a:rPr lang="zh-CN" altLang="en-US"/>
              <a:t>运行</a:t>
            </a:r>
            <a:endParaRPr lang="zh-CN" altLang="en-US"/>
          </a:p>
          <a:p>
            <a:r>
              <a:rPr lang="zh-CN" altLang="en-US"/>
              <a:t>添加一个</a:t>
            </a:r>
            <a:r>
              <a:rPr lang="zh-CN" altLang="en-US"/>
              <a:t>判断</a:t>
            </a:r>
            <a:endParaRPr lang="zh-CN" altLang="en-US"/>
          </a:p>
          <a:p>
            <a:r>
              <a:rPr lang="zh-CN" altLang="en-US"/>
              <a:t>是否退出，</a:t>
            </a:r>
            <a:r>
              <a:rPr lang="zh-CN" altLang="en-US"/>
              <a:t>释放锁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208655"/>
            <a:ext cx="4952365" cy="29241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6515100"/>
            <a:ext cx="4857750" cy="24314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30000" y="3209290"/>
            <a:ext cx="4951095" cy="29235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7530">
            <a:off x="223751" y="6031384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7630496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19293">
            <a:off x="-631497" y="6129780"/>
            <a:ext cx="6088532" cy="5393424"/>
          </a:xfrm>
          <a:custGeom>
            <a:avLst/>
            <a:gdLst/>
            <a:ahLst/>
            <a:cxnLst/>
            <a:rect l="l" t="t" r="r" b="b"/>
            <a:pathLst>
              <a:path w="6088532" h="5393424">
                <a:moveTo>
                  <a:pt x="0" y="0"/>
                </a:moveTo>
                <a:lnTo>
                  <a:pt x="6088531" y="0"/>
                </a:lnTo>
                <a:lnTo>
                  <a:pt x="6088531" y="5393425"/>
                </a:lnTo>
                <a:lnTo>
                  <a:pt x="0" y="539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173347">
            <a:off x="13787404" y="-6711129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8"/>
                </a:lnTo>
                <a:lnTo>
                  <a:pt x="0" y="9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9803" y="22686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672020">
            <a:off x="12763569" y="6769093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1" y="0"/>
                </a:lnTo>
                <a:lnTo>
                  <a:pt x="5924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1932" y="-628289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1601836" y="43260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4578359" y="0"/>
                </a:moveTo>
                <a:lnTo>
                  <a:pt x="0" y="0"/>
                </a:lnTo>
                <a:lnTo>
                  <a:pt x="0" y="4114800"/>
                </a:lnTo>
                <a:lnTo>
                  <a:pt x="4578359" y="4114800"/>
                </a:lnTo>
                <a:lnTo>
                  <a:pt x="457835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63196" y="4495666"/>
            <a:ext cx="5761607" cy="13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5"/>
              </a:lnSpc>
            </a:pPr>
            <a:r>
              <a:rPr lang="zh-CN" altLang="en-US" sz="770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作品</a:t>
            </a:r>
            <a:r>
              <a:rPr lang="zh-CN" altLang="en-US" sz="770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展示</a:t>
            </a:r>
            <a:endParaRPr lang="zh-CN" altLang="en-US" sz="770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435522" y="2491266"/>
            <a:ext cx="9416956" cy="218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0"/>
              </a:lnSpc>
            </a:pPr>
            <a:r>
              <a:rPr lang="en-US" sz="11380" b="1">
                <a:solidFill>
                  <a:srgbClr val="27426B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PART 03</a:t>
            </a:r>
            <a:endParaRPr lang="en-US" sz="11380" b="1">
              <a:solidFill>
                <a:srgbClr val="27426B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22518" y="5865466"/>
            <a:ext cx="80429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endParaRPr lang="en-US" sz="1600">
              <a:solidFill>
                <a:srgbClr val="1E1E1E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7530">
            <a:off x="223751" y="6031384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7630496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19293">
            <a:off x="-631497" y="6129780"/>
            <a:ext cx="6088532" cy="5393424"/>
          </a:xfrm>
          <a:custGeom>
            <a:avLst/>
            <a:gdLst/>
            <a:ahLst/>
            <a:cxnLst/>
            <a:rect l="l" t="t" r="r" b="b"/>
            <a:pathLst>
              <a:path w="6088532" h="5393424">
                <a:moveTo>
                  <a:pt x="0" y="0"/>
                </a:moveTo>
                <a:lnTo>
                  <a:pt x="6088531" y="0"/>
                </a:lnTo>
                <a:lnTo>
                  <a:pt x="6088531" y="5393425"/>
                </a:lnTo>
                <a:lnTo>
                  <a:pt x="0" y="539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173347">
            <a:off x="13787404" y="-6711129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8"/>
                </a:lnTo>
                <a:lnTo>
                  <a:pt x="0" y="9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9803" y="22686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672020">
            <a:off x="12763569" y="6769093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1" y="0"/>
                </a:lnTo>
                <a:lnTo>
                  <a:pt x="5924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1932" y="-628289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1601836" y="43260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4578359" y="0"/>
                </a:moveTo>
                <a:lnTo>
                  <a:pt x="0" y="0"/>
                </a:lnTo>
                <a:lnTo>
                  <a:pt x="0" y="4114800"/>
                </a:lnTo>
                <a:lnTo>
                  <a:pt x="4578359" y="4114800"/>
                </a:lnTo>
                <a:lnTo>
                  <a:pt x="457835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122518" y="5865466"/>
            <a:ext cx="80429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endParaRPr lang="en-US" sz="1600">
              <a:solidFill>
                <a:srgbClr val="1E1E1E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pic>
        <p:nvPicPr>
          <p:cNvPr id="13" name="演示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21130" y="1316355"/>
            <a:ext cx="15340330" cy="864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8448" y="2843334"/>
            <a:ext cx="7731104" cy="73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640" b="1">
                <a:solidFill>
                  <a:srgbClr val="4576B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THANK YOU FOR WATCHING</a:t>
            </a:r>
            <a:endParaRPr lang="en-US" sz="3640" b="1">
              <a:solidFill>
                <a:srgbClr val="4576B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36353" y="3452425"/>
            <a:ext cx="13815294" cy="187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85"/>
              </a:lnSpc>
            </a:pPr>
            <a:r>
              <a:rPr lang="en-US" sz="11430" spc="491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感谢您的观看</a:t>
            </a:r>
            <a:endParaRPr lang="en-US" sz="11430" spc="491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7726894" y="7198921"/>
            <a:ext cx="399763" cy="425846"/>
          </a:xfrm>
          <a:custGeom>
            <a:avLst/>
            <a:gdLst/>
            <a:ahLst/>
            <a:cxnLst/>
            <a:rect l="l" t="t" r="r" b="b"/>
            <a:pathLst>
              <a:path w="399763" h="425846">
                <a:moveTo>
                  <a:pt x="0" y="0"/>
                </a:moveTo>
                <a:lnTo>
                  <a:pt x="399763" y="0"/>
                </a:lnTo>
                <a:lnTo>
                  <a:pt x="399763" y="425847"/>
                </a:lnTo>
                <a:lnTo>
                  <a:pt x="0" y="4258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87811">
            <a:off x="-1393813" y="4905969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7076687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764306">
            <a:off x="-807913" y="6388149"/>
            <a:ext cx="6088532" cy="5393424"/>
          </a:xfrm>
          <a:custGeom>
            <a:avLst/>
            <a:gdLst/>
            <a:ahLst/>
            <a:cxnLst/>
            <a:rect l="l" t="t" r="r" b="b"/>
            <a:pathLst>
              <a:path w="6088532" h="5393424">
                <a:moveTo>
                  <a:pt x="0" y="0"/>
                </a:moveTo>
                <a:lnTo>
                  <a:pt x="6088532" y="0"/>
                </a:lnTo>
                <a:lnTo>
                  <a:pt x="6088532" y="5393424"/>
                </a:lnTo>
                <a:lnTo>
                  <a:pt x="0" y="5393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625018">
            <a:off x="14548305" y="-6100357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9"/>
                </a:lnTo>
                <a:lnTo>
                  <a:pt x="0" y="9982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410502" y="2177703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73927" y="8229600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077451">
            <a:off x="-935412" y="-1481982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472199" y="7780973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4578359" y="0"/>
                </a:moveTo>
                <a:lnTo>
                  <a:pt x="0" y="0"/>
                </a:lnTo>
                <a:lnTo>
                  <a:pt x="0" y="4114800"/>
                </a:lnTo>
                <a:lnTo>
                  <a:pt x="4578359" y="4114800"/>
                </a:lnTo>
                <a:lnTo>
                  <a:pt x="457835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960008">
            <a:off x="10961783" y="-3210947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6640516">
            <a:off x="13059058" y="-7534593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9"/>
                </a:lnTo>
                <a:lnTo>
                  <a:pt x="0" y="9982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84502">
            <a:off x="16664708" y="3531476"/>
            <a:ext cx="2650953" cy="2382544"/>
          </a:xfrm>
          <a:custGeom>
            <a:avLst/>
            <a:gdLst/>
            <a:ahLst/>
            <a:cxnLst/>
            <a:rect l="l" t="t" r="r" b="b"/>
            <a:pathLst>
              <a:path w="2650953" h="2382544">
                <a:moveTo>
                  <a:pt x="0" y="0"/>
                </a:moveTo>
                <a:lnTo>
                  <a:pt x="2650953" y="0"/>
                </a:lnTo>
                <a:lnTo>
                  <a:pt x="2650953" y="2382543"/>
                </a:lnTo>
                <a:lnTo>
                  <a:pt x="0" y="2382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66955" y="8693564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770835">
            <a:off x="-207991" y="-1927387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987683">
            <a:off x="-3064082" y="4755273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3764306">
            <a:off x="64339" y="7590288"/>
            <a:ext cx="6088532" cy="5393424"/>
          </a:xfrm>
          <a:custGeom>
            <a:avLst/>
            <a:gdLst/>
            <a:ahLst/>
            <a:cxnLst/>
            <a:rect l="l" t="t" r="r" b="b"/>
            <a:pathLst>
              <a:path w="6088532" h="5393424">
                <a:moveTo>
                  <a:pt x="0" y="0"/>
                </a:moveTo>
                <a:lnTo>
                  <a:pt x="6088531" y="0"/>
                </a:lnTo>
                <a:lnTo>
                  <a:pt x="6088531" y="5393424"/>
                </a:lnTo>
                <a:lnTo>
                  <a:pt x="0" y="53934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>
            <p:custDataLst>
              <p:tags r:id="rId11"/>
            </p:custDataLst>
          </p:nvPr>
        </p:nvGrpSpPr>
        <p:grpSpPr>
          <a:xfrm rot="0">
            <a:off x="1905821" y="4722748"/>
            <a:ext cx="7030448" cy="1490926"/>
            <a:chOff x="0" y="0"/>
            <a:chExt cx="6620545" cy="1403999"/>
          </a:xfrm>
        </p:grpSpPr>
        <p:sp>
          <p:nvSpPr>
            <p:cNvPr id="10" name="Freeform 10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6620545" cy="1403999"/>
            </a:xfrm>
            <a:custGeom>
              <a:avLst/>
              <a:gdLst/>
              <a:ahLst/>
              <a:cxnLst/>
              <a:rect l="l" t="t" r="r" b="b"/>
              <a:pathLst>
                <a:path w="6620545" h="1403999">
                  <a:moveTo>
                    <a:pt x="110120" y="0"/>
                  </a:moveTo>
                  <a:lnTo>
                    <a:pt x="6510425" y="0"/>
                  </a:lnTo>
                  <a:cubicBezTo>
                    <a:pt x="6539630" y="0"/>
                    <a:pt x="6567640" y="11602"/>
                    <a:pt x="6588292" y="32253"/>
                  </a:cubicBezTo>
                  <a:cubicBezTo>
                    <a:pt x="6608943" y="52905"/>
                    <a:pt x="6620545" y="80914"/>
                    <a:pt x="6620545" y="110120"/>
                  </a:cubicBezTo>
                  <a:lnTo>
                    <a:pt x="6620545" y="1293879"/>
                  </a:lnTo>
                  <a:cubicBezTo>
                    <a:pt x="6620545" y="1323085"/>
                    <a:pt x="6608943" y="1351094"/>
                    <a:pt x="6588292" y="1371746"/>
                  </a:cubicBezTo>
                  <a:cubicBezTo>
                    <a:pt x="6567640" y="1392397"/>
                    <a:pt x="6539630" y="1403999"/>
                    <a:pt x="6510425" y="1403999"/>
                  </a:cubicBezTo>
                  <a:lnTo>
                    <a:pt x="110120" y="1403999"/>
                  </a:lnTo>
                  <a:cubicBezTo>
                    <a:pt x="80914" y="1403999"/>
                    <a:pt x="52905" y="1392397"/>
                    <a:pt x="32253" y="1371746"/>
                  </a:cubicBezTo>
                  <a:cubicBezTo>
                    <a:pt x="11602" y="1351094"/>
                    <a:pt x="0" y="1323085"/>
                    <a:pt x="0" y="1293879"/>
                  </a:cubicBezTo>
                  <a:lnTo>
                    <a:pt x="0" y="110120"/>
                  </a:lnTo>
                  <a:cubicBezTo>
                    <a:pt x="0" y="80914"/>
                    <a:pt x="11602" y="52905"/>
                    <a:pt x="32253" y="32253"/>
                  </a:cubicBezTo>
                  <a:cubicBezTo>
                    <a:pt x="52905" y="11602"/>
                    <a:pt x="80914" y="0"/>
                    <a:pt x="110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576B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620545" cy="1432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>
            <p:custDataLst>
              <p:tags r:id="rId13"/>
            </p:custDataLst>
          </p:nvPr>
        </p:nvSpPr>
        <p:spPr>
          <a:xfrm>
            <a:off x="4124325" y="5101590"/>
            <a:ext cx="4267835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开发技术</a:t>
            </a:r>
            <a:r>
              <a:rPr lang="en-US" sz="4400" b="1">
                <a:solidFill>
                  <a:srgbClr val="100F0D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概况</a:t>
            </a:r>
            <a:endParaRPr lang="en-US" sz="4400" b="1">
              <a:solidFill>
                <a:srgbClr val="100F0D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14"/>
            </p:custDataLst>
          </p:nvPr>
        </p:nvSpPr>
        <p:spPr>
          <a:xfrm>
            <a:off x="2609634" y="4892178"/>
            <a:ext cx="195937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1">
                <a:solidFill>
                  <a:srgbClr val="4576B2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01.</a:t>
            </a:r>
            <a:endParaRPr lang="en-US" sz="6800" b="1">
              <a:solidFill>
                <a:srgbClr val="4576B2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15" name="Group 15"/>
          <p:cNvGrpSpPr/>
          <p:nvPr>
            <p:custDataLst>
              <p:tags r:id="rId15"/>
            </p:custDataLst>
          </p:nvPr>
        </p:nvGrpSpPr>
        <p:grpSpPr>
          <a:xfrm rot="0">
            <a:off x="1905821" y="6659845"/>
            <a:ext cx="7030448" cy="1490926"/>
            <a:chOff x="0" y="0"/>
            <a:chExt cx="6620545" cy="1403999"/>
          </a:xfrm>
        </p:grpSpPr>
        <p:sp>
          <p:nvSpPr>
            <p:cNvPr id="16" name="Freeform 16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6620545" cy="1403999"/>
            </a:xfrm>
            <a:custGeom>
              <a:avLst/>
              <a:gdLst/>
              <a:ahLst/>
              <a:cxnLst/>
              <a:rect l="l" t="t" r="r" b="b"/>
              <a:pathLst>
                <a:path w="6620545" h="1403999">
                  <a:moveTo>
                    <a:pt x="110120" y="0"/>
                  </a:moveTo>
                  <a:lnTo>
                    <a:pt x="6510425" y="0"/>
                  </a:lnTo>
                  <a:cubicBezTo>
                    <a:pt x="6539630" y="0"/>
                    <a:pt x="6567640" y="11602"/>
                    <a:pt x="6588292" y="32253"/>
                  </a:cubicBezTo>
                  <a:cubicBezTo>
                    <a:pt x="6608943" y="52905"/>
                    <a:pt x="6620545" y="80914"/>
                    <a:pt x="6620545" y="110120"/>
                  </a:cubicBezTo>
                  <a:lnTo>
                    <a:pt x="6620545" y="1293879"/>
                  </a:lnTo>
                  <a:cubicBezTo>
                    <a:pt x="6620545" y="1323085"/>
                    <a:pt x="6608943" y="1351094"/>
                    <a:pt x="6588292" y="1371746"/>
                  </a:cubicBezTo>
                  <a:cubicBezTo>
                    <a:pt x="6567640" y="1392397"/>
                    <a:pt x="6539630" y="1403999"/>
                    <a:pt x="6510425" y="1403999"/>
                  </a:cubicBezTo>
                  <a:lnTo>
                    <a:pt x="110120" y="1403999"/>
                  </a:lnTo>
                  <a:cubicBezTo>
                    <a:pt x="80914" y="1403999"/>
                    <a:pt x="52905" y="1392397"/>
                    <a:pt x="32253" y="1371746"/>
                  </a:cubicBezTo>
                  <a:cubicBezTo>
                    <a:pt x="11602" y="1351094"/>
                    <a:pt x="0" y="1323085"/>
                    <a:pt x="0" y="1293879"/>
                  </a:cubicBezTo>
                  <a:lnTo>
                    <a:pt x="0" y="110120"/>
                  </a:lnTo>
                  <a:cubicBezTo>
                    <a:pt x="0" y="80914"/>
                    <a:pt x="11602" y="52905"/>
                    <a:pt x="32253" y="32253"/>
                  </a:cubicBezTo>
                  <a:cubicBezTo>
                    <a:pt x="52905" y="11602"/>
                    <a:pt x="80914" y="0"/>
                    <a:pt x="110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576B2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620545" cy="1432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TextBox 18"/>
          <p:cNvSpPr txBox="1"/>
          <p:nvPr>
            <p:custDataLst>
              <p:tags r:id="rId17"/>
            </p:custDataLst>
          </p:nvPr>
        </p:nvSpPr>
        <p:spPr>
          <a:xfrm>
            <a:off x="4124341" y="7038825"/>
            <a:ext cx="2593408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作品展示</a:t>
            </a:r>
            <a:endParaRPr lang="zh-CN" altLang="en-US" sz="4400" b="1">
              <a:solidFill>
                <a:srgbClr val="100F0D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8"/>
            </p:custDataLst>
          </p:nvPr>
        </p:nvSpPr>
        <p:spPr>
          <a:xfrm>
            <a:off x="2609634" y="6829275"/>
            <a:ext cx="195937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1">
                <a:solidFill>
                  <a:srgbClr val="27426B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03.</a:t>
            </a:r>
            <a:endParaRPr lang="en-US" sz="6800" b="1">
              <a:solidFill>
                <a:srgbClr val="27426B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21" name="Group 21"/>
          <p:cNvGrpSpPr/>
          <p:nvPr>
            <p:custDataLst>
              <p:tags r:id="rId19"/>
            </p:custDataLst>
          </p:nvPr>
        </p:nvGrpSpPr>
        <p:grpSpPr>
          <a:xfrm rot="0">
            <a:off x="9351731" y="4722748"/>
            <a:ext cx="7030448" cy="1490926"/>
            <a:chOff x="0" y="0"/>
            <a:chExt cx="6620545" cy="1403999"/>
          </a:xfrm>
        </p:grpSpPr>
        <p:sp>
          <p:nvSpPr>
            <p:cNvPr id="22" name="Freeform 22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6620545" cy="1403999"/>
            </a:xfrm>
            <a:custGeom>
              <a:avLst/>
              <a:gdLst/>
              <a:ahLst/>
              <a:cxnLst/>
              <a:rect l="l" t="t" r="r" b="b"/>
              <a:pathLst>
                <a:path w="6620545" h="1403999">
                  <a:moveTo>
                    <a:pt x="110120" y="0"/>
                  </a:moveTo>
                  <a:lnTo>
                    <a:pt x="6510425" y="0"/>
                  </a:lnTo>
                  <a:cubicBezTo>
                    <a:pt x="6539630" y="0"/>
                    <a:pt x="6567640" y="11602"/>
                    <a:pt x="6588292" y="32253"/>
                  </a:cubicBezTo>
                  <a:cubicBezTo>
                    <a:pt x="6608943" y="52905"/>
                    <a:pt x="6620545" y="80914"/>
                    <a:pt x="6620545" y="110120"/>
                  </a:cubicBezTo>
                  <a:lnTo>
                    <a:pt x="6620545" y="1293879"/>
                  </a:lnTo>
                  <a:cubicBezTo>
                    <a:pt x="6620545" y="1323085"/>
                    <a:pt x="6608943" y="1351094"/>
                    <a:pt x="6588292" y="1371746"/>
                  </a:cubicBezTo>
                  <a:cubicBezTo>
                    <a:pt x="6567640" y="1392397"/>
                    <a:pt x="6539630" y="1403999"/>
                    <a:pt x="6510425" y="1403999"/>
                  </a:cubicBezTo>
                  <a:lnTo>
                    <a:pt x="110120" y="1403999"/>
                  </a:lnTo>
                  <a:cubicBezTo>
                    <a:pt x="80914" y="1403999"/>
                    <a:pt x="52905" y="1392397"/>
                    <a:pt x="32253" y="1371746"/>
                  </a:cubicBezTo>
                  <a:cubicBezTo>
                    <a:pt x="11602" y="1351094"/>
                    <a:pt x="0" y="1323085"/>
                    <a:pt x="0" y="1293879"/>
                  </a:cubicBezTo>
                  <a:lnTo>
                    <a:pt x="0" y="110120"/>
                  </a:lnTo>
                  <a:cubicBezTo>
                    <a:pt x="0" y="80914"/>
                    <a:pt x="11602" y="52905"/>
                    <a:pt x="32253" y="32253"/>
                  </a:cubicBezTo>
                  <a:cubicBezTo>
                    <a:pt x="52905" y="11602"/>
                    <a:pt x="80914" y="0"/>
                    <a:pt x="110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576B2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6620545" cy="1432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4" name="TextBox 24"/>
          <p:cNvSpPr txBox="1"/>
          <p:nvPr>
            <p:custDataLst>
              <p:tags r:id="rId21"/>
            </p:custDataLst>
          </p:nvPr>
        </p:nvSpPr>
        <p:spPr>
          <a:xfrm>
            <a:off x="11570335" y="5101590"/>
            <a:ext cx="4284345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开发流程</a:t>
            </a:r>
            <a:r>
              <a:rPr lang="zh-CN" altLang="en-US" sz="4400" b="1">
                <a:solidFill>
                  <a:srgbClr val="100F0D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概况</a:t>
            </a:r>
            <a:endParaRPr lang="zh-CN" altLang="en-US" sz="4400" b="1">
              <a:solidFill>
                <a:srgbClr val="100F0D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22"/>
            </p:custDataLst>
          </p:nvPr>
        </p:nvSpPr>
        <p:spPr>
          <a:xfrm>
            <a:off x="10055544" y="4892178"/>
            <a:ext cx="195937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1">
                <a:solidFill>
                  <a:srgbClr val="27426B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02.</a:t>
            </a:r>
            <a:endParaRPr lang="en-US" sz="6800" b="1">
              <a:solidFill>
                <a:srgbClr val="27426B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204043" y="1414870"/>
            <a:ext cx="3879914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40"/>
              </a:lnSpc>
            </a:pPr>
            <a:r>
              <a:rPr lang="en-US" sz="1262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目录</a:t>
            </a:r>
            <a:endParaRPr lang="en-US" sz="1262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34" name="Freeform 34"/>
          <p:cNvSpPr/>
          <p:nvPr/>
        </p:nvSpPr>
        <p:spPr>
          <a:xfrm rot="2163224" flipH="1">
            <a:off x="-2701312" y="1528637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4578358" y="0"/>
                </a:moveTo>
                <a:lnTo>
                  <a:pt x="0" y="0"/>
                </a:lnTo>
                <a:lnTo>
                  <a:pt x="0" y="4114800"/>
                </a:lnTo>
                <a:lnTo>
                  <a:pt x="4578358" y="4114800"/>
                </a:lnTo>
                <a:lnTo>
                  <a:pt x="4578358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7530">
            <a:off x="223751" y="6031384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7630496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19293">
            <a:off x="-631497" y="6129780"/>
            <a:ext cx="6088532" cy="5393424"/>
          </a:xfrm>
          <a:custGeom>
            <a:avLst/>
            <a:gdLst/>
            <a:ahLst/>
            <a:cxnLst/>
            <a:rect l="l" t="t" r="r" b="b"/>
            <a:pathLst>
              <a:path w="6088532" h="5393424">
                <a:moveTo>
                  <a:pt x="0" y="0"/>
                </a:moveTo>
                <a:lnTo>
                  <a:pt x="6088531" y="0"/>
                </a:lnTo>
                <a:lnTo>
                  <a:pt x="6088531" y="5393425"/>
                </a:lnTo>
                <a:lnTo>
                  <a:pt x="0" y="539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173347">
            <a:off x="13787404" y="-6711129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8"/>
                </a:lnTo>
                <a:lnTo>
                  <a:pt x="0" y="9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9803" y="22686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672020">
            <a:off x="12763569" y="6769093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1" y="0"/>
                </a:lnTo>
                <a:lnTo>
                  <a:pt x="5924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1932" y="-628289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1601836" y="43260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4578359" y="0"/>
                </a:moveTo>
                <a:lnTo>
                  <a:pt x="0" y="0"/>
                </a:lnTo>
                <a:lnTo>
                  <a:pt x="0" y="4114800"/>
                </a:lnTo>
                <a:lnTo>
                  <a:pt x="4578359" y="4114800"/>
                </a:lnTo>
                <a:lnTo>
                  <a:pt x="457835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63196" y="4495666"/>
            <a:ext cx="5761607" cy="260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5"/>
              </a:lnSpc>
            </a:pPr>
            <a:r>
              <a:rPr lang="zh-CN" altLang="en-US" sz="770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开发技术</a:t>
            </a:r>
            <a:r>
              <a:rPr lang="en-US" sz="770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概况</a:t>
            </a:r>
            <a:endParaRPr lang="en-US" sz="770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435522" y="2491266"/>
            <a:ext cx="9416956" cy="218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0"/>
              </a:lnSpc>
            </a:pPr>
            <a:r>
              <a:rPr lang="en-US" sz="11380" b="1">
                <a:solidFill>
                  <a:srgbClr val="27426B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PART 01</a:t>
            </a:r>
            <a:endParaRPr lang="en-US" sz="11380" b="1">
              <a:solidFill>
                <a:srgbClr val="27426B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7530">
            <a:off x="251056" y="6064404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7630496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19293">
            <a:off x="-631497" y="6129780"/>
            <a:ext cx="6088532" cy="5393424"/>
          </a:xfrm>
          <a:custGeom>
            <a:avLst/>
            <a:gdLst/>
            <a:ahLst/>
            <a:cxnLst/>
            <a:rect l="l" t="t" r="r" b="b"/>
            <a:pathLst>
              <a:path w="6088532" h="5393424">
                <a:moveTo>
                  <a:pt x="0" y="0"/>
                </a:moveTo>
                <a:lnTo>
                  <a:pt x="6088531" y="0"/>
                </a:lnTo>
                <a:lnTo>
                  <a:pt x="6088531" y="5393425"/>
                </a:lnTo>
                <a:lnTo>
                  <a:pt x="0" y="539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173347">
            <a:off x="13787404" y="-6711129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8"/>
                </a:lnTo>
                <a:lnTo>
                  <a:pt x="0" y="9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9803" y="22686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672020">
            <a:off x="12763569" y="6769093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1" y="0"/>
                </a:lnTo>
                <a:lnTo>
                  <a:pt x="5924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1932" y="-628289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90600" y="3771900"/>
            <a:ext cx="14939010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sz="2800">
                <a:solidFill>
                  <a:schemeClr val="tx2"/>
                </a:solidFill>
                <a:uFillTx/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OpenCV（Open Source Computer Vision Library）是一个开源计算机视觉和机器学习库，广泛应用于图像处理、计算机视觉和机器学习领域。</a:t>
            </a:r>
            <a:endParaRPr lang="en-US" sz="2800">
              <a:solidFill>
                <a:schemeClr val="tx2"/>
              </a:solidFill>
              <a:uFillTx/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6800" y="1028700"/>
            <a:ext cx="15399385" cy="27260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基本介绍：</a:t>
            </a:r>
            <a:endParaRPr lang="en-US" sz="2800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本项目是基于Opencv和Qt来开发的视频编辑器，其中还用到了FFmpeg工具，FFmpeg主要用来音频的抽取合并和剪辑，opencv用于接口。</a:t>
            </a:r>
            <a:endParaRPr lang="en-US" sz="2800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开发环境基于VS和Qtcreator，语言是C++。</a:t>
            </a:r>
            <a:endParaRPr lang="en-US" sz="2800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13790" y="5349240"/>
            <a:ext cx="14782800" cy="1729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chemeClr val="tx2"/>
                </a:solidFill>
                <a:uFillTx/>
              </a:rPr>
              <a:t>  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其中Mat是OpenCV中用于处理图像的一个封装的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类。它可以存储2D矩阵，支持多通道（例如RGB、灰度图等）和多种数据类型（如8位无符号整数、32位浮点数等）。Mat对象可以通过不同的构造函数进行初始化，比如通过给定的行数、列数和数据类型。</a:t>
            </a:r>
            <a:endParaRPr lang="zh-CN" altLang="en-US" sz="2800">
              <a:solidFill>
                <a:schemeClr val="tx2"/>
              </a:solidFill>
              <a:uFillTx/>
            </a:endParaRPr>
          </a:p>
          <a:p>
            <a:r>
              <a:rPr lang="zh-CN" altLang="en-US" sz="2800">
                <a:solidFill>
                  <a:schemeClr val="tx2"/>
                </a:solidFill>
                <a:uFillTx/>
              </a:rPr>
              <a:t>在我们项目中会用到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如何创建和清理mat空间</a:t>
            </a:r>
            <a:endParaRPr lang="zh-CN" altLang="en-US" sz="2800">
              <a:solidFill>
                <a:schemeClr val="tx2"/>
              </a:solidFill>
              <a:uFillTx/>
            </a:endParaRPr>
          </a:p>
          <a:p>
            <a:r>
              <a:rPr lang="zh-CN" altLang="en-US" sz="2800">
                <a:solidFill>
                  <a:schemeClr val="tx2"/>
                </a:solidFill>
                <a:uFillTx/>
              </a:rPr>
              <a:t>实例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代码：Mat mat(3000, 4000, CV_8UC3);</a:t>
            </a:r>
            <a:endParaRPr lang="zh-CN" altLang="en-US" sz="2800">
              <a:solidFill>
                <a:schemeClr val="tx2"/>
              </a:solidFill>
              <a:uFillTx/>
            </a:endParaRPr>
          </a:p>
          <a:p>
            <a:r>
              <a:rPr lang="zh-CN" altLang="en-US" sz="2800">
                <a:solidFill>
                  <a:schemeClr val="tx2"/>
                </a:solidFill>
                <a:uFillTx/>
              </a:rPr>
              <a:t> </a:t>
            </a:r>
            <a:r>
              <a:rPr lang="en-US" altLang="zh-CN" sz="2800">
                <a:solidFill>
                  <a:schemeClr val="tx2"/>
                </a:solidFill>
                <a:uFillTx/>
              </a:rPr>
              <a:t>               mat.create(rows, cols, CV_8UC1);</a:t>
            </a:r>
            <a:endParaRPr lang="en-US" altLang="zh-CN" sz="2800">
              <a:solidFill>
                <a:schemeClr val="tx2"/>
              </a:solidFill>
              <a:uFillTx/>
            </a:endParaRPr>
          </a:p>
          <a:p>
            <a:r>
              <a:rPr lang="en-US" altLang="zh-CN" sz="2800">
                <a:solidFill>
                  <a:schemeClr val="tx2"/>
                </a:solidFill>
                <a:uFillTx/>
              </a:rPr>
              <a:t>                              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以及遍历访问：</a:t>
            </a:r>
            <a:endParaRPr lang="en-US" altLang="zh-CN" sz="2800">
              <a:solidFill>
                <a:schemeClr val="tx2"/>
              </a:solidFill>
              <a:uFillTx/>
            </a:endParaRPr>
          </a:p>
          <a:p>
            <a:endParaRPr lang="zh-CN" altLang="en-US" sz="2800">
              <a:solidFill>
                <a:schemeClr val="tx2"/>
              </a:solidFill>
              <a:uFillTx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8039100"/>
            <a:ext cx="7269480" cy="1844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7530">
            <a:off x="223751" y="6031384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7630496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19293">
            <a:off x="-631497" y="6129780"/>
            <a:ext cx="6088532" cy="5393424"/>
          </a:xfrm>
          <a:custGeom>
            <a:avLst/>
            <a:gdLst/>
            <a:ahLst/>
            <a:cxnLst/>
            <a:rect l="l" t="t" r="r" b="b"/>
            <a:pathLst>
              <a:path w="6088532" h="5393424">
                <a:moveTo>
                  <a:pt x="0" y="0"/>
                </a:moveTo>
                <a:lnTo>
                  <a:pt x="6088531" y="0"/>
                </a:lnTo>
                <a:lnTo>
                  <a:pt x="6088531" y="5393425"/>
                </a:lnTo>
                <a:lnTo>
                  <a:pt x="0" y="539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173347">
            <a:off x="13787404" y="-6711129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8"/>
                </a:lnTo>
                <a:lnTo>
                  <a:pt x="0" y="9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9803" y="22686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672020">
            <a:off x="12763569" y="6769093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1" y="0"/>
                </a:lnTo>
                <a:lnTo>
                  <a:pt x="5924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1932" y="-628289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6200" y="481965"/>
            <a:ext cx="15537815" cy="43275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       FFmpeg是一个可以处理音视频的</a:t>
            </a:r>
            <a:r>
              <a:rPr lang="zh-CN" altLang="en-US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程序</a:t>
            </a:r>
            <a:endParaRPr lang="zh-CN" altLang="en-US" sz="2800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       </a:t>
            </a:r>
            <a:r>
              <a:rPr lang="zh-CN" altLang="en-US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在本项目中</a:t>
            </a:r>
            <a:r>
              <a:rPr lang="zh-CN" altLang="en-US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主要用来</a:t>
            </a:r>
            <a:endParaRPr lang="zh-CN" altLang="en-US" sz="2800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        </a:t>
            </a:r>
            <a:endParaRPr lang="en-US" altLang="zh-CN" sz="2800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pic>
        <p:nvPicPr>
          <p:cNvPr id="29" name="图片 29" descr="c5ca3a6ff047e2198259e9db4017f2b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2019300"/>
            <a:ext cx="4343400" cy="2364740"/>
          </a:xfrm>
          <a:prstGeom prst="rect">
            <a:avLst/>
          </a:prstGeom>
        </p:spPr>
      </p:pic>
      <p:pic>
        <p:nvPicPr>
          <p:cNvPr id="30" name="图片 30" descr="fd2b6dfebca9f1030c99d7dc22ff6f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5400" y="2038985"/>
            <a:ext cx="4878705" cy="2345055"/>
          </a:xfrm>
          <a:prstGeom prst="rect">
            <a:avLst/>
          </a:prstGeom>
        </p:spPr>
      </p:pic>
      <p:pic>
        <p:nvPicPr>
          <p:cNvPr id="31" name="图片 31" descr="17295680344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0590" y="2038985"/>
            <a:ext cx="5401945" cy="23450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90600" y="5372100"/>
            <a:ext cx="6096000" cy="1626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chemeClr val="tx2"/>
                </a:solidFill>
                <a:uFillTx/>
              </a:rPr>
              <a:t>Opencv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视频</a:t>
            </a:r>
            <a:r>
              <a:rPr lang="en-US" altLang="zh-CN" sz="2800">
                <a:solidFill>
                  <a:schemeClr val="tx2"/>
                </a:solidFill>
                <a:uFillTx/>
              </a:rPr>
              <a:t>IO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接口</a:t>
            </a:r>
            <a:endParaRPr lang="zh-CN" altLang="en-US" sz="2800">
              <a:solidFill>
                <a:schemeClr val="tx2"/>
              </a:solidFill>
              <a:uFillTx/>
            </a:endParaRPr>
          </a:p>
          <a:p>
            <a:r>
              <a:rPr lang="zh-CN" altLang="en-US" sz="2800">
                <a:solidFill>
                  <a:schemeClr val="tx2"/>
                </a:solidFill>
                <a:uFillTx/>
              </a:rPr>
              <a:t>用于读写视频或图像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序列</a:t>
            </a:r>
            <a:endParaRPr lang="zh-CN" altLang="en-US" sz="2800">
              <a:solidFill>
                <a:schemeClr val="tx2"/>
              </a:solidFill>
              <a:uFillTx/>
            </a:endParaRPr>
          </a:p>
        </p:txBody>
      </p:sp>
      <p:pic>
        <p:nvPicPr>
          <p:cNvPr id="34" name="图片 34" descr="17295682262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8800" y="6591300"/>
            <a:ext cx="3432810" cy="1522095"/>
          </a:xfrm>
          <a:prstGeom prst="rect">
            <a:avLst/>
          </a:prstGeom>
        </p:spPr>
      </p:pic>
      <p:pic>
        <p:nvPicPr>
          <p:cNvPr id="38" name="图片 38" descr="17295683425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3505" y="6600190"/>
            <a:ext cx="3656330" cy="1513840"/>
          </a:xfrm>
          <a:prstGeom prst="rect">
            <a:avLst/>
          </a:prstGeom>
        </p:spPr>
      </p:pic>
      <p:pic>
        <p:nvPicPr>
          <p:cNvPr id="39" name="图片 39" descr="17295684004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0470" y="6590665"/>
            <a:ext cx="3615690" cy="1523365"/>
          </a:xfrm>
          <a:prstGeom prst="rect">
            <a:avLst/>
          </a:prstGeom>
        </p:spPr>
      </p:pic>
      <p:pic>
        <p:nvPicPr>
          <p:cNvPr id="40" name="图片 40" descr="17295684390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45035" y="6600825"/>
            <a:ext cx="3268345" cy="1512570"/>
          </a:xfrm>
          <a:prstGeom prst="rect">
            <a:avLst/>
          </a:prstGeom>
        </p:spPr>
      </p:pic>
      <p:pic>
        <p:nvPicPr>
          <p:cNvPr id="41" name="图片 41" descr="17295684665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8000" y="8420100"/>
            <a:ext cx="2942590" cy="1413510"/>
          </a:xfrm>
          <a:prstGeom prst="rect">
            <a:avLst/>
          </a:prstGeom>
        </p:spPr>
      </p:pic>
      <p:pic>
        <p:nvPicPr>
          <p:cNvPr id="42" name="图片 42" descr="17295685019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01225" y="8419465"/>
            <a:ext cx="3222625" cy="14179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7530">
            <a:off x="223751" y="6031384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7630496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19293">
            <a:off x="-631497" y="6129780"/>
            <a:ext cx="6088532" cy="5393424"/>
          </a:xfrm>
          <a:custGeom>
            <a:avLst/>
            <a:gdLst/>
            <a:ahLst/>
            <a:cxnLst/>
            <a:rect l="l" t="t" r="r" b="b"/>
            <a:pathLst>
              <a:path w="6088532" h="5393424">
                <a:moveTo>
                  <a:pt x="0" y="0"/>
                </a:moveTo>
                <a:lnTo>
                  <a:pt x="6088531" y="0"/>
                </a:lnTo>
                <a:lnTo>
                  <a:pt x="6088531" y="5393425"/>
                </a:lnTo>
                <a:lnTo>
                  <a:pt x="0" y="539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173347">
            <a:off x="13787404" y="-6711129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8"/>
                </a:lnTo>
                <a:lnTo>
                  <a:pt x="0" y="9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9803" y="22686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672020">
            <a:off x="12763569" y="6769093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1" y="0"/>
                </a:lnTo>
                <a:lnTo>
                  <a:pt x="5924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1932" y="-628289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66847" y="724061"/>
            <a:ext cx="9416956" cy="193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一些图像处理算法</a:t>
            </a:r>
            <a:endParaRPr lang="zh-CN" altLang="en-US" sz="2800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以及在本项目的</a:t>
            </a:r>
            <a:r>
              <a:rPr lang="zh-CN" altLang="en-US" sz="2800">
                <a:solidFill>
                  <a:srgbClr val="27426B"/>
                </a:solidFill>
                <a:uFillTx/>
                <a:latin typeface="Akzidenz-Grotesk Medium" panose="02000603030000020004" charset="0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实现</a:t>
            </a:r>
            <a:endParaRPr lang="zh-CN" altLang="en-US" sz="2800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  <a:p>
            <a:pPr indent="0" algn="l" fontAlgn="auto">
              <a:lnSpc>
                <a:spcPct val="150000"/>
              </a:lnSpc>
            </a:pPr>
            <a:endParaRPr lang="zh-CN" altLang="en-US" sz="2800">
              <a:solidFill>
                <a:srgbClr val="27426B"/>
              </a:solidFill>
              <a:uFillTx/>
              <a:latin typeface="Akzidenz-Grotesk Medium" panose="02000603030000020004" charset="0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pic>
        <p:nvPicPr>
          <p:cNvPr id="14" name="图片 14" descr="caaf9969ae27e1b80c95c259f1f42a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9630" y="2247900"/>
            <a:ext cx="3579495" cy="1576705"/>
          </a:xfrm>
          <a:prstGeom prst="rect">
            <a:avLst/>
          </a:prstGeom>
        </p:spPr>
      </p:pic>
      <p:pic>
        <p:nvPicPr>
          <p:cNvPr id="15" name="图片 15" descr="460b00282fd4e68c7e21cb7bc66028c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2005" y="2247900"/>
            <a:ext cx="3454400" cy="1656080"/>
          </a:xfrm>
          <a:prstGeom prst="rect">
            <a:avLst/>
          </a:prstGeom>
        </p:spPr>
      </p:pic>
      <p:pic>
        <p:nvPicPr>
          <p:cNvPr id="16" name="图片 16" descr="11e8391b45944656814169ec31ecb3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0" y="2268855"/>
            <a:ext cx="3300095" cy="1577340"/>
          </a:xfrm>
          <a:prstGeom prst="rect">
            <a:avLst/>
          </a:prstGeom>
        </p:spPr>
      </p:pic>
      <p:pic>
        <p:nvPicPr>
          <p:cNvPr id="17" name="图片 17" descr="18f4ed4e2f855a3ac0d99da4824ba9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" y="2268220"/>
            <a:ext cx="3669665" cy="1555750"/>
          </a:xfrm>
          <a:prstGeom prst="rect">
            <a:avLst/>
          </a:prstGeom>
        </p:spPr>
      </p:pic>
      <p:pic>
        <p:nvPicPr>
          <p:cNvPr id="46" name="图片 46" descr="172956871966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68225" y="6744335"/>
            <a:ext cx="4180840" cy="22453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801600" y="6179185"/>
            <a:ext cx="60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2"/>
                </a:solidFill>
                <a:uFillTx/>
              </a:rPr>
              <a:t>改变了视频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的对比度和亮度</a:t>
            </a:r>
            <a:endParaRPr lang="zh-CN" altLang="en-US" sz="2800">
              <a:solidFill>
                <a:schemeClr val="tx2"/>
              </a:solidFill>
              <a:uFillTx/>
            </a:endParaRPr>
          </a:p>
        </p:txBody>
      </p:sp>
      <p:pic>
        <p:nvPicPr>
          <p:cNvPr id="48" name="图片 48" descr="172956879947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9600" y="6790055"/>
            <a:ext cx="3679190" cy="224599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610600" y="6137275"/>
            <a:ext cx="9144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2"/>
                </a:solidFill>
                <a:uFillTx/>
                <a:sym typeface="+mn-ea"/>
              </a:rPr>
              <a:t>实现</a:t>
            </a:r>
            <a:r>
              <a:rPr lang="zh-CN" altLang="en-US" sz="2800">
                <a:solidFill>
                  <a:schemeClr val="tx2"/>
                </a:solidFill>
                <a:uFillTx/>
                <a:sym typeface="+mn-ea"/>
              </a:rPr>
              <a:t>旋转</a:t>
            </a:r>
            <a:endParaRPr lang="zh-CN" altLang="en-US" sz="2800">
              <a:solidFill>
                <a:schemeClr val="tx2"/>
              </a:solidFill>
              <a:uFillTx/>
              <a:sym typeface="+mn-ea"/>
            </a:endParaRPr>
          </a:p>
        </p:txBody>
      </p:sp>
      <p:pic>
        <p:nvPicPr>
          <p:cNvPr id="50" name="图片 50" descr="172956893718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005" y="6743700"/>
            <a:ext cx="3399790" cy="224536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62000" y="6134100"/>
            <a:ext cx="9144000" cy="467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>
                <a:solidFill>
                  <a:schemeClr val="tx2"/>
                </a:solidFill>
                <a:uFillTx/>
                <a:sym typeface="+mn-ea"/>
              </a:rPr>
              <a:t>视频</a:t>
            </a:r>
            <a:r>
              <a:rPr lang="zh-CN" altLang="en-US" sz="2800">
                <a:solidFill>
                  <a:schemeClr val="tx2"/>
                </a:solidFill>
                <a:uFillTx/>
                <a:sym typeface="+mn-ea"/>
              </a:rPr>
              <a:t>融合</a:t>
            </a:r>
            <a:endParaRPr lang="zh-CN" altLang="en-US" sz="2800">
              <a:solidFill>
                <a:schemeClr val="tx2"/>
              </a:solidFill>
              <a:uFillTx/>
              <a:sym typeface="+mn-ea"/>
            </a:endParaRPr>
          </a:p>
        </p:txBody>
      </p:sp>
      <p:pic>
        <p:nvPicPr>
          <p:cNvPr id="49" name="图片 49" descr="3cd86c23d9f7a880a5f81b46645280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3585" y="6744335"/>
            <a:ext cx="3361055" cy="22453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724400" y="6100445"/>
            <a:ext cx="9144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2"/>
                </a:solidFill>
                <a:uFillTx/>
                <a:sym typeface="+mn-ea"/>
              </a:rPr>
              <a:t>视频</a:t>
            </a:r>
            <a:r>
              <a:rPr lang="zh-CN" altLang="en-US" sz="2800">
                <a:solidFill>
                  <a:schemeClr val="tx2"/>
                </a:solidFill>
                <a:uFillTx/>
                <a:sym typeface="+mn-ea"/>
              </a:rPr>
              <a:t>水印</a:t>
            </a:r>
            <a:endParaRPr lang="zh-CN" altLang="en-US" sz="2800">
              <a:solidFill>
                <a:schemeClr val="tx2"/>
              </a:solidFill>
              <a:uFillTx/>
              <a:sym typeface="+mn-ea"/>
            </a:endParaRPr>
          </a:p>
        </p:txBody>
      </p:sp>
      <p:pic>
        <p:nvPicPr>
          <p:cNvPr id="22" name="图片 12" descr="8ff841fa0e285bbc59747fad28246e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800" y="4130040"/>
            <a:ext cx="3593465" cy="1626235"/>
          </a:xfrm>
          <a:prstGeom prst="rect">
            <a:avLst/>
          </a:prstGeom>
        </p:spPr>
      </p:pic>
      <p:pic>
        <p:nvPicPr>
          <p:cNvPr id="25" name="图片 25" descr="70b47bd64861835809604696c3b62dc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8995" y="4132580"/>
            <a:ext cx="3570605" cy="1624965"/>
          </a:xfrm>
          <a:prstGeom prst="rect">
            <a:avLst/>
          </a:prstGeom>
        </p:spPr>
      </p:pic>
      <p:pic>
        <p:nvPicPr>
          <p:cNvPr id="28" name="图片 28" descr="c2f61ae97b148685b9ec846a124fee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03590" y="4183380"/>
            <a:ext cx="3419475" cy="1558925"/>
          </a:xfrm>
          <a:prstGeom prst="rect">
            <a:avLst/>
          </a:prstGeom>
        </p:spPr>
      </p:pic>
      <p:pic>
        <p:nvPicPr>
          <p:cNvPr id="26" name="图片 26" descr="884813d14f2ba486fe1baa09e0345a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876405" y="4230370"/>
            <a:ext cx="3189605" cy="15163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7530">
            <a:off x="223751" y="6031384"/>
            <a:ext cx="7844200" cy="6948654"/>
          </a:xfrm>
          <a:custGeom>
            <a:avLst/>
            <a:gdLst/>
            <a:ahLst/>
            <a:cxnLst/>
            <a:rect l="l" t="t" r="r" b="b"/>
            <a:pathLst>
              <a:path w="7844200" h="6948654">
                <a:moveTo>
                  <a:pt x="0" y="0"/>
                </a:moveTo>
                <a:lnTo>
                  <a:pt x="7844200" y="0"/>
                </a:lnTo>
                <a:lnTo>
                  <a:pt x="7844200" y="6948654"/>
                </a:lnTo>
                <a:lnTo>
                  <a:pt x="0" y="69486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7630496">
            <a:off x="11924672" y="-2690665"/>
            <a:ext cx="8253950" cy="7311624"/>
          </a:xfrm>
          <a:custGeom>
            <a:avLst/>
            <a:gdLst/>
            <a:ahLst/>
            <a:cxnLst/>
            <a:rect l="l" t="t" r="r" b="b"/>
            <a:pathLst>
              <a:path w="8253950" h="7311624">
                <a:moveTo>
                  <a:pt x="0" y="0"/>
                </a:moveTo>
                <a:lnTo>
                  <a:pt x="8253950" y="0"/>
                </a:lnTo>
                <a:lnTo>
                  <a:pt x="8253950" y="7311625"/>
                </a:lnTo>
                <a:lnTo>
                  <a:pt x="0" y="73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19293">
            <a:off x="-631497" y="6129780"/>
            <a:ext cx="6088532" cy="5393424"/>
          </a:xfrm>
          <a:custGeom>
            <a:avLst/>
            <a:gdLst/>
            <a:ahLst/>
            <a:cxnLst/>
            <a:rect l="l" t="t" r="r" b="b"/>
            <a:pathLst>
              <a:path w="6088532" h="5393424">
                <a:moveTo>
                  <a:pt x="0" y="0"/>
                </a:moveTo>
                <a:lnTo>
                  <a:pt x="6088531" y="0"/>
                </a:lnTo>
                <a:lnTo>
                  <a:pt x="6088531" y="5393425"/>
                </a:lnTo>
                <a:lnTo>
                  <a:pt x="0" y="539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173347">
            <a:off x="13787404" y="-6711129"/>
            <a:ext cx="11931859" cy="9982988"/>
          </a:xfrm>
          <a:custGeom>
            <a:avLst/>
            <a:gdLst/>
            <a:ahLst/>
            <a:cxnLst/>
            <a:rect l="l" t="t" r="r" b="b"/>
            <a:pathLst>
              <a:path w="11931859" h="9982988">
                <a:moveTo>
                  <a:pt x="0" y="0"/>
                </a:moveTo>
                <a:lnTo>
                  <a:pt x="11931859" y="0"/>
                </a:lnTo>
                <a:lnTo>
                  <a:pt x="11931859" y="9982988"/>
                </a:lnTo>
                <a:lnTo>
                  <a:pt x="0" y="9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9803" y="22686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672020">
            <a:off x="12763569" y="6769093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1" y="0"/>
                </a:lnTo>
                <a:lnTo>
                  <a:pt x="5924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01932" y="-628289"/>
            <a:ext cx="5924450" cy="4114800"/>
          </a:xfrm>
          <a:custGeom>
            <a:avLst/>
            <a:gdLst/>
            <a:ahLst/>
            <a:cxnLst/>
            <a:rect l="l" t="t" r="r" b="b"/>
            <a:pathLst>
              <a:path w="5924450" h="4114800">
                <a:moveTo>
                  <a:pt x="0" y="0"/>
                </a:moveTo>
                <a:lnTo>
                  <a:pt x="5924450" y="0"/>
                </a:lnTo>
                <a:lnTo>
                  <a:pt x="5924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1601836" y="4326035"/>
            <a:ext cx="4578359" cy="4114800"/>
          </a:xfrm>
          <a:custGeom>
            <a:avLst/>
            <a:gdLst/>
            <a:ahLst/>
            <a:cxnLst/>
            <a:rect l="l" t="t" r="r" b="b"/>
            <a:pathLst>
              <a:path w="4578359" h="4114800">
                <a:moveTo>
                  <a:pt x="4578359" y="0"/>
                </a:moveTo>
                <a:lnTo>
                  <a:pt x="0" y="0"/>
                </a:lnTo>
                <a:lnTo>
                  <a:pt x="0" y="4114800"/>
                </a:lnTo>
                <a:lnTo>
                  <a:pt x="4578359" y="4114800"/>
                </a:lnTo>
                <a:lnTo>
                  <a:pt x="457835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63196" y="4495666"/>
            <a:ext cx="5761607" cy="260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5"/>
              </a:lnSpc>
            </a:pPr>
            <a:r>
              <a:rPr lang="zh-CN" altLang="en-US" sz="770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开发流程</a:t>
            </a:r>
            <a:r>
              <a:rPr lang="zh-CN" altLang="en-US" sz="770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概况</a:t>
            </a:r>
            <a:endParaRPr lang="zh-CN" altLang="en-US" sz="770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435522" y="2491266"/>
            <a:ext cx="9416956" cy="218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0"/>
              </a:lnSpc>
            </a:pPr>
            <a:r>
              <a:rPr lang="en-US" sz="11380" b="1">
                <a:solidFill>
                  <a:srgbClr val="27426B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PART 02</a:t>
            </a:r>
            <a:endParaRPr lang="en-US" sz="11380" b="1">
              <a:solidFill>
                <a:srgbClr val="27426B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22518" y="5865466"/>
            <a:ext cx="80429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endParaRPr lang="en-US" sz="1600">
              <a:solidFill>
                <a:srgbClr val="1E1E1E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992287">
            <a:off x="-599681" y="-547021"/>
            <a:ext cx="3557602" cy="3151443"/>
          </a:xfrm>
          <a:custGeom>
            <a:avLst/>
            <a:gdLst/>
            <a:ahLst/>
            <a:cxnLst/>
            <a:rect l="l" t="t" r="r" b="b"/>
            <a:pathLst>
              <a:path w="3557602" h="3151443">
                <a:moveTo>
                  <a:pt x="0" y="0"/>
                </a:moveTo>
                <a:lnTo>
                  <a:pt x="3557602" y="0"/>
                </a:lnTo>
                <a:lnTo>
                  <a:pt x="3557602" y="3151442"/>
                </a:lnTo>
                <a:lnTo>
                  <a:pt x="0" y="31514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9884207">
            <a:off x="-486592" y="-390285"/>
            <a:ext cx="2761349" cy="2446095"/>
          </a:xfrm>
          <a:custGeom>
            <a:avLst/>
            <a:gdLst/>
            <a:ahLst/>
            <a:cxnLst/>
            <a:rect l="l" t="t" r="r" b="b"/>
            <a:pathLst>
              <a:path w="2761349" h="2446095">
                <a:moveTo>
                  <a:pt x="0" y="0"/>
                </a:moveTo>
                <a:lnTo>
                  <a:pt x="2761349" y="0"/>
                </a:lnTo>
                <a:lnTo>
                  <a:pt x="2761349" y="2446095"/>
                </a:lnTo>
                <a:lnTo>
                  <a:pt x="0" y="24460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119901" flipH="1">
            <a:off x="-462589" y="518803"/>
            <a:ext cx="2076436" cy="1866197"/>
          </a:xfrm>
          <a:custGeom>
            <a:avLst/>
            <a:gdLst/>
            <a:ahLst/>
            <a:cxnLst/>
            <a:rect l="l" t="t" r="r" b="b"/>
            <a:pathLst>
              <a:path w="2076436" h="1866197">
                <a:moveTo>
                  <a:pt x="2076436" y="0"/>
                </a:moveTo>
                <a:lnTo>
                  <a:pt x="0" y="0"/>
                </a:lnTo>
                <a:lnTo>
                  <a:pt x="0" y="1866197"/>
                </a:lnTo>
                <a:lnTo>
                  <a:pt x="2076436" y="1866197"/>
                </a:lnTo>
                <a:lnTo>
                  <a:pt x="207643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42713" y="840732"/>
            <a:ext cx="425062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zh-CN" altLang="en-US" sz="5300">
                <a:solidFill>
                  <a:srgbClr val="100F0D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项目类</a:t>
            </a:r>
            <a:r>
              <a:rPr lang="zh-CN" altLang="en-US" sz="5300">
                <a:solidFill>
                  <a:srgbClr val="100F0D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图</a:t>
            </a:r>
            <a:endParaRPr lang="zh-CN" altLang="en-US" sz="5300">
              <a:solidFill>
                <a:srgbClr val="100F0D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Freeform 6"/>
          <p:cNvSpPr/>
          <p:nvPr/>
        </p:nvSpPr>
        <p:spPr>
          <a:xfrm rot="634026">
            <a:off x="9362292" y="3330543"/>
            <a:ext cx="9750752" cy="8637541"/>
          </a:xfrm>
          <a:custGeom>
            <a:avLst/>
            <a:gdLst/>
            <a:ahLst/>
            <a:cxnLst/>
            <a:rect l="l" t="t" r="r" b="b"/>
            <a:pathLst>
              <a:path w="9750752" h="8637541">
                <a:moveTo>
                  <a:pt x="0" y="0"/>
                </a:moveTo>
                <a:lnTo>
                  <a:pt x="9750752" y="0"/>
                </a:lnTo>
                <a:lnTo>
                  <a:pt x="9750752" y="8637541"/>
                </a:lnTo>
                <a:lnTo>
                  <a:pt x="0" y="863754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425873" y="9015338"/>
            <a:ext cx="4392345" cy="3050683"/>
          </a:xfrm>
          <a:custGeom>
            <a:avLst/>
            <a:gdLst/>
            <a:ahLst/>
            <a:cxnLst/>
            <a:rect l="l" t="t" r="r" b="b"/>
            <a:pathLst>
              <a:path w="4392345" h="3050683">
                <a:moveTo>
                  <a:pt x="0" y="0"/>
                </a:moveTo>
                <a:lnTo>
                  <a:pt x="4392345" y="0"/>
                </a:lnTo>
                <a:lnTo>
                  <a:pt x="4392345" y="3050684"/>
                </a:lnTo>
                <a:lnTo>
                  <a:pt x="0" y="3050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51" name="图片 51" descr="17295689983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600" y="1943100"/>
            <a:ext cx="9142730" cy="51403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658600" y="2019300"/>
            <a:ext cx="6523990" cy="3182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tx2"/>
                </a:solidFill>
                <a:uFillTx/>
              </a:rPr>
              <a:t>箭头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表示依赖关系， </a:t>
            </a:r>
            <a:endParaRPr lang="zh-CN" altLang="en-US" sz="2800">
              <a:solidFill>
                <a:schemeClr val="tx2"/>
              </a:solidFill>
              <a:uFillTx/>
            </a:endParaRPr>
          </a:p>
          <a:p>
            <a:r>
              <a:rPr lang="en-US" altLang="zh-CN" sz="2800">
                <a:solidFill>
                  <a:schemeClr val="tx2"/>
                </a:solidFill>
                <a:uFillTx/>
              </a:rPr>
              <a:t>XVideo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UI是绑定界面相关，整个对外，</a:t>
            </a:r>
            <a:r>
              <a:rPr lang="en-US" altLang="zh-CN" sz="2800">
                <a:solidFill>
                  <a:schemeClr val="tx2"/>
                </a:solidFill>
                <a:uFillTx/>
              </a:rPr>
              <a:t>XVideo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Thread是负责视频的读取关闭写入，</a:t>
            </a:r>
            <a:r>
              <a:rPr lang="en-US" altLang="zh-CN" sz="2800">
                <a:solidFill>
                  <a:schemeClr val="tx2"/>
                </a:solidFill>
                <a:uFillTx/>
              </a:rPr>
              <a:t>XVideo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Filter是负责很多算法，</a:t>
            </a:r>
            <a:endParaRPr lang="zh-CN" altLang="en-US" sz="2800">
              <a:solidFill>
                <a:schemeClr val="tx2"/>
              </a:solidFill>
              <a:uFillTx/>
            </a:endParaRPr>
          </a:p>
          <a:p>
            <a:r>
              <a:rPr lang="en-US" altLang="zh-CN" sz="2800">
                <a:solidFill>
                  <a:schemeClr val="tx2"/>
                </a:solidFill>
                <a:uFillTx/>
              </a:rPr>
              <a:t>XVideo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Widget是重载Qt直接进行图像绘制，最后</a:t>
            </a:r>
            <a:r>
              <a:rPr lang="en-US" altLang="zh-CN" sz="2800">
                <a:solidFill>
                  <a:schemeClr val="tx2"/>
                </a:solidFill>
                <a:uFillTx/>
              </a:rPr>
              <a:t>XImage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Pro只</a:t>
            </a:r>
            <a:r>
              <a:rPr lang="zh-CN" altLang="en-US" sz="2800">
                <a:solidFill>
                  <a:schemeClr val="tx2"/>
                </a:solidFill>
                <a:uFillTx/>
              </a:rPr>
              <a:t>是跟图像相关，最终实现算法。</a:t>
            </a:r>
            <a:endParaRPr lang="zh-CN" altLang="en-US" sz="2800">
              <a:solidFill>
                <a:schemeClr val="tx2"/>
              </a:solidFill>
              <a:uFillTx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992287">
            <a:off x="-599681" y="-547021"/>
            <a:ext cx="3557602" cy="3151443"/>
          </a:xfrm>
          <a:custGeom>
            <a:avLst/>
            <a:gdLst/>
            <a:ahLst/>
            <a:cxnLst/>
            <a:rect l="l" t="t" r="r" b="b"/>
            <a:pathLst>
              <a:path w="3557602" h="3151443">
                <a:moveTo>
                  <a:pt x="0" y="0"/>
                </a:moveTo>
                <a:lnTo>
                  <a:pt x="3557602" y="0"/>
                </a:lnTo>
                <a:lnTo>
                  <a:pt x="3557602" y="3151442"/>
                </a:lnTo>
                <a:lnTo>
                  <a:pt x="0" y="31514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9884207">
            <a:off x="-486592" y="-390285"/>
            <a:ext cx="2761349" cy="2446095"/>
          </a:xfrm>
          <a:custGeom>
            <a:avLst/>
            <a:gdLst/>
            <a:ahLst/>
            <a:cxnLst/>
            <a:rect l="l" t="t" r="r" b="b"/>
            <a:pathLst>
              <a:path w="2761349" h="2446095">
                <a:moveTo>
                  <a:pt x="0" y="0"/>
                </a:moveTo>
                <a:lnTo>
                  <a:pt x="2761349" y="0"/>
                </a:lnTo>
                <a:lnTo>
                  <a:pt x="2761349" y="2446095"/>
                </a:lnTo>
                <a:lnTo>
                  <a:pt x="0" y="24460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119901" flipH="1">
            <a:off x="-462589" y="518803"/>
            <a:ext cx="2076436" cy="1866197"/>
          </a:xfrm>
          <a:custGeom>
            <a:avLst/>
            <a:gdLst/>
            <a:ahLst/>
            <a:cxnLst/>
            <a:rect l="l" t="t" r="r" b="b"/>
            <a:pathLst>
              <a:path w="2076436" h="1866197">
                <a:moveTo>
                  <a:pt x="2076436" y="0"/>
                </a:moveTo>
                <a:lnTo>
                  <a:pt x="0" y="0"/>
                </a:lnTo>
                <a:lnTo>
                  <a:pt x="0" y="1866197"/>
                </a:lnTo>
                <a:lnTo>
                  <a:pt x="2076436" y="1866197"/>
                </a:lnTo>
                <a:lnTo>
                  <a:pt x="207643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42713" y="840732"/>
            <a:ext cx="425062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zh-CN" altLang="en-US" sz="5300">
                <a:solidFill>
                  <a:srgbClr val="100F0D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项目开发流程</a:t>
            </a:r>
            <a:endParaRPr lang="zh-CN" altLang="en-US" sz="5300">
              <a:solidFill>
                <a:srgbClr val="100F0D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425873" y="9015338"/>
            <a:ext cx="4392345" cy="3050683"/>
          </a:xfrm>
          <a:custGeom>
            <a:avLst/>
            <a:gdLst/>
            <a:ahLst/>
            <a:cxnLst/>
            <a:rect l="l" t="t" r="r" b="b"/>
            <a:pathLst>
              <a:path w="4392345" h="3050683">
                <a:moveTo>
                  <a:pt x="0" y="0"/>
                </a:moveTo>
                <a:lnTo>
                  <a:pt x="4392345" y="0"/>
                </a:lnTo>
                <a:lnTo>
                  <a:pt x="4392345" y="3050684"/>
                </a:lnTo>
                <a:lnTo>
                  <a:pt x="0" y="3050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34290" y="6882130"/>
            <a:ext cx="18355945" cy="2980690"/>
            <a:chOff x="0" y="0"/>
            <a:chExt cx="4834569" cy="6926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34568" cy="692634"/>
            </a:xfrm>
            <a:custGeom>
              <a:avLst/>
              <a:gdLst/>
              <a:ahLst/>
              <a:cxnLst/>
              <a:rect l="l" t="t" r="r" b="b"/>
              <a:pathLst>
                <a:path w="4834568" h="692634">
                  <a:moveTo>
                    <a:pt x="0" y="0"/>
                  </a:moveTo>
                  <a:lnTo>
                    <a:pt x="4834568" y="0"/>
                  </a:lnTo>
                  <a:lnTo>
                    <a:pt x="4834568" y="692634"/>
                  </a:lnTo>
                  <a:lnTo>
                    <a:pt x="0" y="692634"/>
                  </a:lnTo>
                  <a:close/>
                </a:path>
              </a:pathLst>
            </a:custGeom>
            <a:solidFill>
              <a:srgbClr val="4576B2">
                <a:alpha val="8784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34569" cy="721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pic>
        <p:nvPicPr>
          <p:cNvPr id="52" name="图片 52" descr="17295694313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2376170"/>
            <a:ext cx="5826125" cy="3242945"/>
          </a:xfrm>
          <a:prstGeom prst="rect">
            <a:avLst/>
          </a:prstGeom>
        </p:spPr>
      </p:pic>
      <p:pic>
        <p:nvPicPr>
          <p:cNvPr id="53" name="图片 53" descr="17295694565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7440" y="1659890"/>
            <a:ext cx="7967980" cy="431355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35000" y="7048500"/>
            <a:ext cx="16120745" cy="225996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/>
                <a:ea typeface="Times New Roman" panose="02020603050405020304"/>
              </a:rPr>
              <a:t>首先是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/>
                <a:ea typeface="Times New Roman" panose="02020603050405020304"/>
              </a:rPr>
              <a:t>Qt</a:t>
            </a:r>
            <a:r>
              <a:rPr lang="zh-CN" altLang="en-US" sz="2800" b="1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系统界面设计，实战项目环境搭建项目创建和配置，完成视频编辑器播放界面并完成绘制视频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/>
                <a:ea typeface="Times New Roman" panose="02020603050405020304"/>
              </a:rPr>
              <a:t>widget</a:t>
            </a:r>
            <a:r>
              <a:rPr lang="zh-CN" altLang="en-US" sz="2800" b="1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重载，完成界面风格设置按钮圆角和渐变颜色，读取并解码视频通过信号槽机制发出绘制信号，让视频播放器进度条显示播放进度，调整视频亮度对比，完成视频导出功能，完成播放暂停完成，视频图像旋转镜像尺寸调整并导出，完成图像金字塔调整视频尺寸，完成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/>
                <a:ea typeface="宋体" panose="02010600030101010101" pitchFamily="2" charset="-122"/>
              </a:rPr>
              <a:t>OI</a:t>
            </a:r>
            <a:r>
              <a:rPr lang="zh-CN" altLang="en-US" sz="2800" b="1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裁剪视频画面，实现转换为灰度图视频并导出，给视频添加水印，实现两路视频融合，两路视频并排合并，视频剪辑开始位置和结束为止，</a:t>
            </a:r>
            <a:r>
              <a:rPr lang="zh-CN" altLang="en-US" sz="2800" b="1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最终导出视频音视频，同步剪辑视频音频</a:t>
            </a:r>
            <a:endParaRPr lang="zh-CN" altLang="en-US" sz="2800" b="1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ags/tag10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ags/tag11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ags/tag12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ags/tag13.xml><?xml version="1.0" encoding="utf-8"?>
<p:tagLst xmlns:p="http://schemas.openxmlformats.org/presentationml/2006/main">
  <p:tag name="commondata" val="eyJoZGlkIjoiNzI3MWU5ZDcxMTE1YjhkMTdiM2MzN2QzZWI2ZDRjN2EifQ=="/>
</p:tagLst>
</file>

<file path=ppt/tags/tag2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ags/tag3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ags/tag4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ags/tag5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ags/tag6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ags/tag7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ags/tag8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ags/tag9.xml><?xml version="1.0" encoding="utf-8"?>
<p:tagLst xmlns:p="http://schemas.openxmlformats.org/presentationml/2006/main">
  <p:tag name="KSO_WM_DIAGRAM_VIRTUALLY_FRAME" val="{&quot;height&quot;:269.92307086614176,&quot;left&quot;:150.06464566929134,&quot;top&quot;:371.8699212598425,&quot;width&quot;:1139.870708661417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1700</Words>
  <Application>WPS 演示</Application>
  <PresentationFormat>On-screen Show (4:3)</PresentationFormat>
  <Paragraphs>123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宋体</vt:lpstr>
      <vt:lpstr>Wingdings</vt:lpstr>
      <vt:lpstr>字由点字倔强黑</vt:lpstr>
      <vt:lpstr>思源黑体 1</vt:lpstr>
      <vt:lpstr>黑体</vt:lpstr>
      <vt:lpstr>思源黑体 2</vt:lpstr>
      <vt:lpstr>思源黑体 3 Bold</vt:lpstr>
      <vt:lpstr>Akzidenz-Grotesk Bold</vt:lpstr>
      <vt:lpstr>Akzidenz-Grotesk Medium</vt:lpstr>
      <vt:lpstr>Segoe Print</vt:lpstr>
      <vt:lpstr>Akzidenz-Grotesk Medium</vt:lpstr>
      <vt:lpstr>思源黑体 3</vt:lpstr>
      <vt:lpstr>Times New Roman</vt:lpstr>
      <vt:lpstr>Calibri</vt:lpstr>
      <vt:lpstr>微软雅黑</vt:lpstr>
      <vt:lpstr>Arial Unicode MS</vt:lpstr>
      <vt:lpstr>Yu Gothic UI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蓝色莫兰迪简约大学生课堂展示教育教学课件演示文稿</dc:title>
  <dc:creator/>
  <cp:lastModifiedBy>WPS_1661152631</cp:lastModifiedBy>
  <cp:revision>5</cp:revision>
  <dcterms:created xsi:type="dcterms:W3CDTF">2006-08-16T00:00:00Z</dcterms:created>
  <dcterms:modified xsi:type="dcterms:W3CDTF">2024-10-29T12:43:19Z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270A6C760EE24C37A0E636A554A855A2_12</vt:lpwstr>
  </property>
  <property fmtid="{D5CDD505-2E9C-101B-9397-08002B2CF9AE}" pid="3" name="KSOProductBuildVer">
    <vt:lpwstr>2052-12.1.0.18608</vt:lpwstr>
  </property>
</Properties>
</file>